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66" r:id="rId6"/>
    <p:sldId id="271" r:id="rId7"/>
    <p:sldId id="273" r:id="rId8"/>
    <p:sldId id="269" r:id="rId9"/>
    <p:sldId id="280" r:id="rId10"/>
    <p:sldId id="278" r:id="rId11"/>
    <p:sldId id="262" r:id="rId12"/>
  </p:sldIdLst>
  <p:sldSz cx="12192000" cy="6858000"/>
  <p:notesSz cx="7103745" cy="10234295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D7C8"/>
    <a:srgbClr val="40BAA3"/>
    <a:srgbClr val="92D7D2"/>
    <a:srgbClr val="023D05"/>
    <a:srgbClr val="C3FDC5"/>
    <a:srgbClr val="329F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8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02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gs" Target="tags/tag2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7C0FD2-9FE4-4947-A0F5-2046A98CB0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1FB693-D7F6-4317-A479-80FBD8F351B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FB693-D7F6-4317-A479-80FBD8F351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FB693-D7F6-4317-A479-80FBD8F351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FB693-D7F6-4317-A479-80FBD8F351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FB693-D7F6-4317-A479-80FBD8F351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FB693-D7F6-4317-A479-80FBD8F351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FB693-D7F6-4317-A479-80FBD8F351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FB693-D7F6-4317-A479-80FBD8F351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FB693-D7F6-4317-A479-80FBD8F351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FB693-D7F6-4317-A479-80FBD8F351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707774" y="4276071"/>
            <a:ext cx="8696941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rgbClr val="40BAA3"/>
                </a:solidFill>
                <a:latin typeface="华文中宋" panose="02010600040101010101" charset="-122"/>
                <a:ea typeface="华文中宋" panose="02010600040101010101" charset="-122"/>
              </a:rPr>
              <a:t>好天气</a:t>
            </a:r>
            <a:r>
              <a:rPr lang="en-US" altLang="zh-CN" sz="5400" dirty="0">
                <a:solidFill>
                  <a:srgbClr val="40BAA3"/>
                </a:solidFill>
                <a:latin typeface="华文中宋" panose="02010600040101010101" charset="-122"/>
                <a:ea typeface="华文中宋" panose="02010600040101010101" charset="-122"/>
              </a:rPr>
              <a:t>app</a:t>
            </a:r>
            <a:r>
              <a:rPr lang="zh-CN" altLang="en-US" sz="5400" dirty="0">
                <a:solidFill>
                  <a:srgbClr val="40BAA3"/>
                </a:solidFill>
                <a:latin typeface="华文中宋" panose="02010600040101010101" charset="-122"/>
                <a:ea typeface="华文中宋" panose="02010600040101010101" charset="-122"/>
              </a:rPr>
              <a:t>第二次汇报</a:t>
            </a:r>
            <a:endParaRPr lang="zh-CN" altLang="en-US" sz="5400" dirty="0">
              <a:solidFill>
                <a:srgbClr val="40BAA3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896568" y="5397266"/>
            <a:ext cx="2319352" cy="318052"/>
            <a:chOff x="5675" y="5208"/>
            <a:chExt cx="8432" cy="3362832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5675" y="5208"/>
              <a:ext cx="8432" cy="0"/>
            </a:xfrm>
            <a:prstGeom prst="line">
              <a:avLst/>
            </a:prstGeom>
            <a:ln>
              <a:solidFill>
                <a:srgbClr val="40BAA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5675" y="5304"/>
              <a:ext cx="8432" cy="0"/>
            </a:xfrm>
            <a:prstGeom prst="line">
              <a:avLst/>
            </a:prstGeom>
            <a:ln w="31750">
              <a:solidFill>
                <a:srgbClr val="40BAA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矩形 9"/>
          <p:cNvSpPr/>
          <p:nvPr/>
        </p:nvSpPr>
        <p:spPr>
          <a:xfrm>
            <a:off x="3107690" y="5715318"/>
            <a:ext cx="5976620" cy="330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sz="12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第三小组：陈晓烁，文悦言，张淼然，李奕潼</a:t>
            </a:r>
            <a:endParaRPr lang="zh-CN" sz="1200" dirty="0">
              <a:solidFill>
                <a:srgbClr val="40BAA3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3688706" y="777303"/>
            <a:ext cx="4814587" cy="311308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71450" y="171450"/>
            <a:ext cx="11787188" cy="6515100"/>
          </a:xfrm>
          <a:prstGeom prst="rect">
            <a:avLst/>
          </a:prstGeom>
          <a:noFill/>
          <a:ln w="19050">
            <a:solidFill>
              <a:srgbClr val="40BA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40BAA3"/>
                </a:solidFill>
              </a:ln>
            </a:endParaRPr>
          </a:p>
        </p:txBody>
      </p:sp>
      <p:pic>
        <p:nvPicPr>
          <p:cNvPr id="3" name="Crepe - 소녀의 고백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246118" y="777303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4085590" y="3064193"/>
            <a:ext cx="4020820" cy="729615"/>
          </a:xfrm>
          <a:prstGeom prst="rect">
            <a:avLst/>
          </a:prstGeom>
          <a:noFill/>
          <a:ln>
            <a:solidFill>
              <a:srgbClr val="40BA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1" name="文本框 5"/>
          <p:cNvSpPr txBox="1"/>
          <p:nvPr/>
        </p:nvSpPr>
        <p:spPr>
          <a:xfrm>
            <a:off x="4236720" y="3183255"/>
            <a:ext cx="371919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ctr"/>
            <a:r>
              <a:rPr lang="en-US" altLang="zh-CN" sz="2600" dirty="0">
                <a:solidFill>
                  <a:srgbClr val="40BAA3"/>
                </a:solidFill>
              </a:rPr>
              <a:t>UI</a:t>
            </a:r>
            <a:r>
              <a:rPr lang="zh-CN" altLang="en-US" sz="2600" dirty="0">
                <a:solidFill>
                  <a:srgbClr val="40BAA3"/>
                </a:solidFill>
              </a:rPr>
              <a:t>设计</a:t>
            </a:r>
            <a:endParaRPr lang="zh-CN" altLang="en-US" sz="2600" dirty="0">
              <a:solidFill>
                <a:srgbClr val="40BAA3"/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3056255" y="3064193"/>
            <a:ext cx="935990" cy="729615"/>
            <a:chOff x="0" y="532828"/>
            <a:chExt cx="759125" cy="568897"/>
          </a:xfrm>
          <a:solidFill>
            <a:srgbClr val="40BAA3"/>
          </a:solidFill>
        </p:grpSpPr>
        <p:sp>
          <p:nvSpPr>
            <p:cNvPr id="23" name="矩形 22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4" name="矩形 23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5" name="矩形 24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6" name="矩形 25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33" name="组合 32"/>
          <p:cNvGrpSpPr/>
          <p:nvPr/>
        </p:nvGrpSpPr>
        <p:grpSpPr>
          <a:xfrm flipH="1">
            <a:off x="8212455" y="3064193"/>
            <a:ext cx="935990" cy="729615"/>
            <a:chOff x="0" y="532828"/>
            <a:chExt cx="759125" cy="568897"/>
          </a:xfrm>
          <a:solidFill>
            <a:srgbClr val="40BAA3"/>
          </a:solidFill>
        </p:grpSpPr>
        <p:sp>
          <p:nvSpPr>
            <p:cNvPr id="34" name="矩形 33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5" name="矩形 34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36" name="矩形 35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7" name="矩形 36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6" name="矩形 15"/>
          <p:cNvSpPr/>
          <p:nvPr/>
        </p:nvSpPr>
        <p:spPr>
          <a:xfrm>
            <a:off x="171450" y="171450"/>
            <a:ext cx="11787188" cy="6515100"/>
          </a:xfrm>
          <a:prstGeom prst="rect">
            <a:avLst/>
          </a:prstGeom>
          <a:noFill/>
          <a:ln w="19050">
            <a:solidFill>
              <a:srgbClr val="40BA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40BAA3"/>
                </a:solidFill>
              </a:ln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4765040" y="516255"/>
            <a:ext cx="2662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b="1">
              <a:solidFill>
                <a:srgbClr val="40BAA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146925" y="2092960"/>
            <a:ext cx="436054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app</a:t>
            </a:r>
            <a:r>
              <a:rPr sz="20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界面</a:t>
            </a:r>
            <a:r>
              <a:rPr lang="zh-CN" sz="20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简洁</a:t>
            </a:r>
            <a:r>
              <a:rPr sz="20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，</a:t>
            </a:r>
            <a:r>
              <a:rPr lang="zh-CN" sz="20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在编写</a:t>
            </a:r>
            <a:r>
              <a:rPr lang="en-US" altLang="zh-CN" sz="20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UI</a:t>
            </a:r>
            <a:r>
              <a:rPr lang="zh-CN" altLang="en-US" sz="20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界面时了解并</a:t>
            </a:r>
            <a:r>
              <a:rPr sz="20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使用了Material Design设计语言</a:t>
            </a:r>
            <a:r>
              <a:rPr lang="zh-CN" sz="20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。此界面为初始用户选择想要查看天气预报的城市，可以手动输入或者定位当前地点。</a:t>
            </a:r>
            <a:endParaRPr lang="en-US" altLang="zh-CN" sz="2000" dirty="0">
              <a:solidFill>
                <a:srgbClr val="40BAA3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71450" y="171450"/>
            <a:ext cx="11787188" cy="6515100"/>
          </a:xfrm>
          <a:prstGeom prst="rect">
            <a:avLst/>
          </a:prstGeom>
          <a:noFill/>
          <a:ln w="19050">
            <a:solidFill>
              <a:srgbClr val="40BA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n>
                <a:solidFill>
                  <a:srgbClr val="40BAA3"/>
                </a:solidFill>
              </a:ln>
              <a:solidFill>
                <a:srgbClr val="40BAA3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5340" y="884555"/>
            <a:ext cx="2514600" cy="5410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215" y="884555"/>
            <a:ext cx="2569845" cy="5410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6205220" y="3117215"/>
            <a:ext cx="4701540" cy="1270"/>
          </a:xfrm>
          <a:prstGeom prst="line">
            <a:avLst/>
          </a:prstGeom>
          <a:ln w="12700">
            <a:solidFill>
              <a:srgbClr val="40BA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6205220" y="2611755"/>
            <a:ext cx="2886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b="1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</a:rPr>
              <a:t>天气预报界面</a:t>
            </a:r>
            <a:endParaRPr lang="zh-CN" altLang="en-US" b="1">
              <a:solidFill>
                <a:srgbClr val="40BAA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TextBox 23"/>
          <p:cNvSpPr txBox="1"/>
          <p:nvPr/>
        </p:nvSpPr>
        <p:spPr>
          <a:xfrm>
            <a:off x="6205220" y="3328670"/>
            <a:ext cx="49422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sz="20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天气预报界面中可以预报未来</a:t>
            </a:r>
            <a:r>
              <a:rPr lang="en-US" altLang="zh-CN" sz="20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15</a:t>
            </a:r>
            <a:r>
              <a:rPr lang="zh-CN" altLang="en-US" sz="20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天</a:t>
            </a:r>
            <a:r>
              <a:rPr lang="zh-CN" sz="20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内的温度、查看实时天气、降水量，空气指数等</a:t>
            </a:r>
            <a:endParaRPr lang="zh-CN" sz="2000" dirty="0">
              <a:solidFill>
                <a:srgbClr val="40BAA3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71450" y="171450"/>
            <a:ext cx="11787188" cy="6515100"/>
          </a:xfrm>
          <a:prstGeom prst="rect">
            <a:avLst/>
          </a:prstGeom>
          <a:noFill/>
          <a:ln w="19050">
            <a:solidFill>
              <a:srgbClr val="40BA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40BAA3"/>
                </a:solidFill>
              </a:ln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68630" y="804545"/>
            <a:ext cx="2501900" cy="54165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815" y="804545"/>
            <a:ext cx="2584450" cy="548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4765040" y="516255"/>
            <a:ext cx="2662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b="1">
              <a:solidFill>
                <a:srgbClr val="40BAA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492500" y="884555"/>
            <a:ext cx="2087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b="1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</a:rPr>
              <a:t>空气指数</a:t>
            </a:r>
            <a:endParaRPr lang="zh-CN" altLang="en-US" sz="1600" b="1" dirty="0">
              <a:solidFill>
                <a:srgbClr val="40BAA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247390" y="1413510"/>
            <a:ext cx="215709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0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</a:rPr>
              <a:t>点击空气指数会出现饼状图对空气成分展示</a:t>
            </a:r>
            <a:endParaRPr lang="zh-CN" altLang="en-US" sz="2000" dirty="0">
              <a:solidFill>
                <a:srgbClr val="40BAA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71450" y="171450"/>
            <a:ext cx="11787188" cy="6515100"/>
          </a:xfrm>
          <a:prstGeom prst="rect">
            <a:avLst/>
          </a:prstGeom>
          <a:noFill/>
          <a:ln w="19050">
            <a:solidFill>
              <a:srgbClr val="40BA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40BAA3"/>
                </a:solidFill>
              </a:ln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625" y="730250"/>
            <a:ext cx="2514600" cy="5397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945" y="730250"/>
            <a:ext cx="2584450" cy="54864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745855" y="884555"/>
            <a:ext cx="28200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b="1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污染物介绍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570595" y="1413510"/>
            <a:ext cx="272669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20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点击空气质量中的污染物，会出现污染物的介绍，帮助人们更加了解这些污染物的危害，并提示人们适当做好防护措施。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5760720" y="2319655"/>
            <a:ext cx="450024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sz="20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特色为生活提示，其中包含预防感冒，穿衣提示，紫外线强度，出行提示，温度舒适度，风力等，图案生动形象。</a:t>
            </a:r>
            <a:endParaRPr lang="zh-CN" sz="2000" dirty="0">
              <a:solidFill>
                <a:srgbClr val="40BAA3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71450" y="171450"/>
            <a:ext cx="11787188" cy="6515100"/>
          </a:xfrm>
          <a:prstGeom prst="rect">
            <a:avLst/>
          </a:prstGeom>
          <a:noFill/>
          <a:ln w="19050">
            <a:solidFill>
              <a:srgbClr val="40BA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40BAA3"/>
                </a:solidFill>
              </a:ln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0990" y="593725"/>
            <a:ext cx="2745105" cy="5827395"/>
          </a:xfrm>
          <a:prstGeom prst="rect">
            <a:avLst/>
          </a:prstGeom>
        </p:spPr>
      </p:pic>
      <p:cxnSp>
        <p:nvCxnSpPr>
          <p:cNvPr id="12" name="直接连接符 11"/>
          <p:cNvCxnSpPr/>
          <p:nvPr/>
        </p:nvCxnSpPr>
        <p:spPr>
          <a:xfrm>
            <a:off x="5812155" y="2149475"/>
            <a:ext cx="4701540" cy="1270"/>
          </a:xfrm>
          <a:prstGeom prst="line">
            <a:avLst/>
          </a:prstGeom>
          <a:ln w="12700">
            <a:solidFill>
              <a:srgbClr val="40BA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812155" y="1560195"/>
            <a:ext cx="2886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00000"/>
              </a:lnSpc>
            </a:pPr>
            <a:r>
              <a:rPr lang="zh-CN" altLang="en-US" b="1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</a:rPr>
              <a:t>生活</a:t>
            </a:r>
            <a:r>
              <a:rPr lang="zh-CN" altLang="en-US" b="1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</a:rPr>
              <a:t>提示界面</a:t>
            </a:r>
            <a:endParaRPr lang="zh-CN" altLang="en-US" b="1">
              <a:solidFill>
                <a:srgbClr val="40BAA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71450" y="171450"/>
            <a:ext cx="11787188" cy="6515100"/>
          </a:xfrm>
          <a:prstGeom prst="rect">
            <a:avLst/>
          </a:prstGeom>
          <a:noFill/>
          <a:ln w="19050">
            <a:solidFill>
              <a:srgbClr val="40BA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40BAA3"/>
                </a:solidFill>
              </a:ln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8110" y="685800"/>
            <a:ext cx="2584450" cy="5486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194800" y="2172970"/>
            <a:ext cx="256032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50000"/>
              </a:lnSpc>
            </a:pPr>
            <a:r>
              <a:rPr lang="zh-CN" sz="20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点击生活提示，会有近三天的提示和预测。</a:t>
            </a:r>
            <a:endParaRPr lang="zh-CN" altLang="en-US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15" y="685800"/>
            <a:ext cx="2520950" cy="55003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503295" y="2344420"/>
            <a:ext cx="268986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0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点击降水，可以查看当前下雨的地区以及降水的持续时间</a:t>
            </a:r>
            <a:endParaRPr lang="zh-CN" sz="2000" dirty="0">
              <a:solidFill>
                <a:srgbClr val="40BAA3"/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4765040" y="516255"/>
            <a:ext cx="2662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b="1" dirty="0">
              <a:solidFill>
                <a:srgbClr val="40BAA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Rectangle 66"/>
          <p:cNvSpPr>
            <a:spLocks noChangeArrowheads="1"/>
          </p:cNvSpPr>
          <p:nvPr/>
        </p:nvSpPr>
        <p:spPr bwMode="auto">
          <a:xfrm>
            <a:off x="9211945" y="2137410"/>
            <a:ext cx="2493645" cy="1384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app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的一些设置功能，本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app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也可以实现多语言功能。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71450" y="171450"/>
            <a:ext cx="11787188" cy="6515100"/>
          </a:xfrm>
          <a:prstGeom prst="rect">
            <a:avLst/>
          </a:prstGeom>
          <a:noFill/>
          <a:ln w="19050">
            <a:solidFill>
              <a:srgbClr val="40BA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40BAA3"/>
                </a:solidFill>
              </a:ln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845" y="516255"/>
            <a:ext cx="2584450" cy="5486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640" y="516255"/>
            <a:ext cx="2584450" cy="5486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300" y="516255"/>
            <a:ext cx="2584450" cy="548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405159" y="4276071"/>
            <a:ext cx="338168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rgbClr val="40BAA3"/>
                </a:solidFill>
                <a:latin typeface="华文中宋" panose="02010600040101010101" charset="-122"/>
                <a:ea typeface="华文中宋" panose="02010600040101010101" charset="-122"/>
              </a:rPr>
              <a:t>谢谢大家！</a:t>
            </a:r>
            <a:endParaRPr lang="zh-CN" altLang="en-US" sz="5400" dirty="0">
              <a:solidFill>
                <a:srgbClr val="40BAA3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896568" y="5397266"/>
            <a:ext cx="2319352" cy="318052"/>
            <a:chOff x="5675" y="5208"/>
            <a:chExt cx="8432" cy="3362832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5675" y="5208"/>
              <a:ext cx="8432" cy="0"/>
            </a:xfrm>
            <a:prstGeom prst="line">
              <a:avLst/>
            </a:prstGeom>
            <a:ln>
              <a:solidFill>
                <a:srgbClr val="40BAA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5675" y="5304"/>
              <a:ext cx="8432" cy="0"/>
            </a:xfrm>
            <a:prstGeom prst="line">
              <a:avLst/>
            </a:prstGeom>
            <a:ln w="31750">
              <a:solidFill>
                <a:srgbClr val="40BAA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矩形 9"/>
          <p:cNvSpPr/>
          <p:nvPr/>
        </p:nvSpPr>
        <p:spPr>
          <a:xfrm>
            <a:off x="3107690" y="5715318"/>
            <a:ext cx="5976620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sz="12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Time goes by so fast, people go in and out of your life. You must never miss the opportunity to tell these people how much they mean to you.</a:t>
            </a:r>
            <a:endParaRPr sz="1200" dirty="0">
              <a:solidFill>
                <a:srgbClr val="40BAA3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3688706" y="777303"/>
            <a:ext cx="4814587" cy="3113088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71450" y="171450"/>
            <a:ext cx="11787188" cy="6515100"/>
          </a:xfrm>
          <a:prstGeom prst="rect">
            <a:avLst/>
          </a:prstGeom>
          <a:noFill/>
          <a:ln w="19050">
            <a:solidFill>
              <a:srgbClr val="40BA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40BAA3"/>
                </a:solidFill>
              </a:ln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6" grpId="0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8530,&quot;width&quot;:3940}"/>
</p:tagLst>
</file>

<file path=ppt/tags/tag2.xml><?xml version="1.0" encoding="utf-8"?>
<p:tagLst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509</Words>
  <Application>WPS 演示</Application>
  <PresentationFormat>宽屏</PresentationFormat>
  <Paragraphs>34</Paragraphs>
  <Slides>9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Arial</vt:lpstr>
      <vt:lpstr>宋体</vt:lpstr>
      <vt:lpstr>Wingdings</vt:lpstr>
      <vt:lpstr>华文中宋</vt:lpstr>
      <vt:lpstr>微软雅黑</vt:lpstr>
      <vt:lpstr>Calibri</vt:lpstr>
      <vt:lpstr>Arial Unicode MS</vt:lpstr>
      <vt:lpstr>等线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</dc:creator>
  <cp:lastModifiedBy>LYT</cp:lastModifiedBy>
  <cp:revision>45</cp:revision>
  <dcterms:created xsi:type="dcterms:W3CDTF">2017-06-20T07:24:00Z</dcterms:created>
  <dcterms:modified xsi:type="dcterms:W3CDTF">2021-11-30T12:11:41Z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2052-11.1.0.11115</vt:lpwstr>
  </property>
  <property fmtid="{D5CDD505-2E9C-101B-9397-08002B2CF9AE}" pid="3" name="ICV">
    <vt:lpwstr>B5A22970D1A3489CA756294872B2570A</vt:lpwstr>
  </property>
</Properties>
</file>